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9" r:id="rId4"/>
    <p:sldId id="262" r:id="rId5"/>
    <p:sldId id="258" r:id="rId6"/>
    <p:sldId id="263" r:id="rId7"/>
    <p:sldId id="264" r:id="rId8"/>
    <p:sldId id="265" r:id="rId9"/>
    <p:sldId id="266" r:id="rId10"/>
    <p:sldId id="260" r:id="rId11"/>
    <p:sldId id="268" r:id="rId12"/>
    <p:sldId id="269" r:id="rId13"/>
    <p:sldId id="261"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p:restoredTop sz="95921"/>
  </p:normalViewPr>
  <p:slideViewPr>
    <p:cSldViewPr snapToGrid="0" snapToObjects="1">
      <p:cViewPr>
        <p:scale>
          <a:sx n="112" d="100"/>
          <a:sy n="112" d="100"/>
        </p:scale>
        <p:origin x="69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10/25/20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10/25/20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10/25/20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10/25/20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10/25/20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10/25/20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10/25/20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10/25/20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10/25/20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10/25/20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10/25/20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10/25/20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unfccc.int/gender" TargetMode="External"/><Relationship Id="rId3" Type="http://schemas.openxmlformats.org/officeDocument/2006/relationships/hyperlink" Target="https://www.drawdown.org/sectors/health-and-education" TargetMode="External"/><Relationship Id="rId7" Type="http://schemas.openxmlformats.org/officeDocument/2006/relationships/hyperlink" Target="https://unfccc.int/topics/gender/the-big-picture/introduction-to-gender-and-climate-change/the-gender-action-plan-1" TargetMode="External"/><Relationship Id="rId2" Type="http://schemas.openxmlformats.org/officeDocument/2006/relationships/hyperlink" Target="https://womensearthalliance.org/" TargetMode="External"/><Relationship Id="rId1" Type="http://schemas.openxmlformats.org/officeDocument/2006/relationships/slideLayout" Target="../slideLayouts/slideLayout2.xml"/><Relationship Id="rId6" Type="http://schemas.openxmlformats.org/officeDocument/2006/relationships/hyperlink" Target="https://unfccc.int/sites/default/files/resource/cp2019_L03E.pdf" TargetMode="External"/><Relationship Id="rId5" Type="http://schemas.openxmlformats.org/officeDocument/2006/relationships/hyperlink" Target="https://www.boell.de/en/2019/06/05/who-we-are-and-what-we-want?dimension1=startseite" TargetMode="External"/><Relationship Id="rId4" Type="http://schemas.openxmlformats.org/officeDocument/2006/relationships/hyperlink" Target="https://unfccc.int/files/meetings/lima_dec_2014/decisions/application/pdf/auv_cop20_gender.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orgenproject.org/gender-inequality-in-malawi/"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borgenproject.org/girls-education-in-malawi-an-overlooked-solution-to-pover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CF2D-AB43-E64E-8852-91F3E9D12916}"/>
              </a:ext>
            </a:extLst>
          </p:cNvPr>
          <p:cNvSpPr>
            <a:spLocks noGrp="1"/>
          </p:cNvSpPr>
          <p:nvPr>
            <p:ph type="ctrTitle"/>
          </p:nvPr>
        </p:nvSpPr>
        <p:spPr/>
        <p:txBody>
          <a:bodyPr/>
          <a:lstStyle/>
          <a:p>
            <a:r>
              <a:rPr lang="en-US" dirty="0"/>
              <a:t>Gender (in)equality and climate justice</a:t>
            </a:r>
          </a:p>
        </p:txBody>
      </p:sp>
      <p:sp>
        <p:nvSpPr>
          <p:cNvPr id="3" name="Subtitle 2">
            <a:extLst>
              <a:ext uri="{FF2B5EF4-FFF2-40B4-BE49-F238E27FC236}">
                <a16:creationId xmlns:a16="http://schemas.microsoft.com/office/drawing/2014/main" id="{42EB011C-386D-D64A-A47F-C3299D77A848}"/>
              </a:ext>
            </a:extLst>
          </p:cNvPr>
          <p:cNvSpPr>
            <a:spLocks noGrp="1"/>
          </p:cNvSpPr>
          <p:nvPr>
            <p:ph type="subTitle" idx="1"/>
          </p:nvPr>
        </p:nvSpPr>
        <p:spPr/>
        <p:txBody>
          <a:bodyPr>
            <a:normAutofit fontScale="92500" lnSpcReduction="20000"/>
          </a:bodyPr>
          <a:lstStyle/>
          <a:p>
            <a:r>
              <a:rPr lang="en-US" dirty="0"/>
              <a:t>Topic policy environment overview</a:t>
            </a:r>
          </a:p>
          <a:p>
            <a:r>
              <a:rPr lang="en-US" dirty="0"/>
              <a:t>By Annie Bennett</a:t>
            </a:r>
          </a:p>
        </p:txBody>
      </p:sp>
    </p:spTree>
    <p:extLst>
      <p:ext uri="{BB962C8B-B14F-4D97-AF65-F5344CB8AC3E}">
        <p14:creationId xmlns:p14="http://schemas.microsoft.com/office/powerpoint/2010/main" val="108171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3EC0-DB66-A242-97C8-57EBA4ECF12F}"/>
              </a:ext>
            </a:extLst>
          </p:cNvPr>
          <p:cNvSpPr>
            <a:spLocks noGrp="1"/>
          </p:cNvSpPr>
          <p:nvPr>
            <p:ph type="title"/>
          </p:nvPr>
        </p:nvSpPr>
        <p:spPr/>
        <p:txBody>
          <a:bodyPr>
            <a:normAutofit/>
          </a:bodyPr>
          <a:lstStyle/>
          <a:p>
            <a:r>
              <a:rPr lang="en-US" dirty="0"/>
              <a:t>Introduction</a:t>
            </a:r>
          </a:p>
        </p:txBody>
      </p:sp>
      <p:sp>
        <p:nvSpPr>
          <p:cNvPr id="18" name="Content Placeholder 8">
            <a:extLst>
              <a:ext uri="{FF2B5EF4-FFF2-40B4-BE49-F238E27FC236}">
                <a16:creationId xmlns:a16="http://schemas.microsoft.com/office/drawing/2014/main" id="{C0872288-B5FF-4251-A1CB-5A5BB466B90F}"/>
              </a:ext>
            </a:extLst>
          </p:cNvPr>
          <p:cNvSpPr>
            <a:spLocks noGrp="1"/>
          </p:cNvSpPr>
          <p:nvPr>
            <p:ph idx="1"/>
          </p:nvPr>
        </p:nvSpPr>
        <p:spPr>
          <a:xfrm>
            <a:off x="1066800" y="2103120"/>
            <a:ext cx="6485467" cy="3931920"/>
          </a:xfrm>
        </p:spPr>
        <p:txBody>
          <a:bodyPr>
            <a:normAutofit lnSpcReduction="10000"/>
          </a:bodyPr>
          <a:lstStyle/>
          <a:p>
            <a:r>
              <a:rPr lang="en-US" dirty="0"/>
              <a:t>Women face barriers getting educated, which results in a lack of ability to own property</a:t>
            </a:r>
          </a:p>
          <a:p>
            <a:pPr lvl="1"/>
            <a:r>
              <a:rPr lang="en-US" dirty="0"/>
              <a:t>Can’t voice needs/ideas in regard to global warming</a:t>
            </a:r>
          </a:p>
          <a:p>
            <a:r>
              <a:rPr lang="en-US" dirty="0"/>
              <a:t>“Climate action that disregards half the population cannot be efficient or effective.” – United Nations</a:t>
            </a:r>
          </a:p>
          <a:p>
            <a:r>
              <a:rPr lang="en-US" dirty="0"/>
              <a:t>Increasing girls’ education and contraception/abortion access lowers the number of kids being born, which helps the environment and women</a:t>
            </a:r>
          </a:p>
          <a:p>
            <a:r>
              <a:rPr lang="en-US" dirty="0"/>
              <a:t>In the Global South, women are in charge of growing food </a:t>
            </a:r>
          </a:p>
          <a:p>
            <a:pPr lvl="1"/>
            <a:r>
              <a:rPr lang="en-US" dirty="0"/>
              <a:t>Climate change directly impacts their livelihoods by drying up land and limiting irrigation </a:t>
            </a:r>
          </a:p>
          <a:p>
            <a:pPr lvl="1"/>
            <a:endParaRPr lang="en-US" dirty="0"/>
          </a:p>
          <a:p>
            <a:pPr lvl="1"/>
            <a:endParaRPr lang="en-US" dirty="0"/>
          </a:p>
          <a:p>
            <a:pPr lvl="1"/>
            <a:endParaRPr lang="en-US" dirty="0"/>
          </a:p>
          <a:p>
            <a:pPr marL="0" indent="0">
              <a:buNone/>
            </a:pPr>
            <a:endParaRPr lang="en-US" dirty="0"/>
          </a:p>
        </p:txBody>
      </p:sp>
      <p:pic>
        <p:nvPicPr>
          <p:cNvPr id="5" name="Content Placeholder 4" descr="Scales of justice">
            <a:extLst>
              <a:ext uri="{FF2B5EF4-FFF2-40B4-BE49-F238E27FC236}">
                <a16:creationId xmlns:a16="http://schemas.microsoft.com/office/drawing/2014/main" id="{75CAEAE1-4E75-0548-BA1B-82D05C8216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0571" y="2467986"/>
            <a:ext cx="3019646" cy="3019646"/>
          </a:xfrm>
          <a:prstGeom prst="rect">
            <a:avLst/>
          </a:prstGeom>
        </p:spPr>
      </p:pic>
    </p:spTree>
    <p:extLst>
      <p:ext uri="{BB962C8B-B14F-4D97-AF65-F5344CB8AC3E}">
        <p14:creationId xmlns:p14="http://schemas.microsoft.com/office/powerpoint/2010/main" val="75248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E2A1-62F4-DB49-AB53-160FEEB25592}"/>
              </a:ext>
            </a:extLst>
          </p:cNvPr>
          <p:cNvSpPr>
            <a:spLocks noGrp="1"/>
          </p:cNvSpPr>
          <p:nvPr>
            <p:ph type="title"/>
          </p:nvPr>
        </p:nvSpPr>
        <p:spPr>
          <a:xfrm>
            <a:off x="7018606" y="396576"/>
            <a:ext cx="4560470" cy="1371600"/>
          </a:xfrm>
        </p:spPr>
        <p:txBody>
          <a:bodyPr>
            <a:normAutofit/>
          </a:bodyPr>
          <a:lstStyle/>
          <a:p>
            <a:r>
              <a:rPr lang="en-US" sz="4000"/>
              <a:t>Education and Fertility</a:t>
            </a:r>
          </a:p>
        </p:txBody>
      </p:sp>
      <p:sp>
        <p:nvSpPr>
          <p:cNvPr id="39" name="Rectangle 38">
            <a:extLst>
              <a:ext uri="{FF2B5EF4-FFF2-40B4-BE49-F238E27FC236}">
                <a16:creationId xmlns:a16="http://schemas.microsoft.com/office/drawing/2014/main" id="{32847F16-C57D-4E7D-95A7-7056B3064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99E40C7-F204-42CB-A0B8-BB655333D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3264"/>
            <a:ext cx="3324388" cy="37556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miling toddler eating food at home">
            <a:extLst>
              <a:ext uri="{FF2B5EF4-FFF2-40B4-BE49-F238E27FC236}">
                <a16:creationId xmlns:a16="http://schemas.microsoft.com/office/drawing/2014/main" id="{8D57764D-15D1-F94A-B2ED-30B5CBB664F7}"/>
              </a:ext>
            </a:extLst>
          </p:cNvPr>
          <p:cNvPicPr>
            <a:picLocks noChangeAspect="1"/>
          </p:cNvPicPr>
          <p:nvPr/>
        </p:nvPicPr>
        <p:blipFill rotWithShape="1">
          <a:blip r:embed="rId2"/>
          <a:srcRect l="32698" r="22695" b="-3"/>
          <a:stretch/>
        </p:blipFill>
        <p:spPr>
          <a:xfrm>
            <a:off x="749744" y="396576"/>
            <a:ext cx="2291428" cy="3429000"/>
          </a:xfrm>
          <a:prstGeom prst="rect">
            <a:avLst/>
          </a:prstGeom>
        </p:spPr>
      </p:pic>
      <p:sp>
        <p:nvSpPr>
          <p:cNvPr id="43" name="Rectangle 42">
            <a:extLst>
              <a:ext uri="{FF2B5EF4-FFF2-40B4-BE49-F238E27FC236}">
                <a16:creationId xmlns:a16="http://schemas.microsoft.com/office/drawing/2014/main" id="{7979BF94-1CEE-4DF5-B67A-E898B4EB1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42136"/>
            <a:ext cx="2722671" cy="24665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onfident student solving physics equations at a whiteboard">
            <a:extLst>
              <a:ext uri="{FF2B5EF4-FFF2-40B4-BE49-F238E27FC236}">
                <a16:creationId xmlns:a16="http://schemas.microsoft.com/office/drawing/2014/main" id="{4A5525A6-9129-1448-A3E8-A94E2C3FAF4B}"/>
              </a:ext>
            </a:extLst>
          </p:cNvPr>
          <p:cNvPicPr>
            <a:picLocks noChangeAspect="1"/>
          </p:cNvPicPr>
          <p:nvPr/>
        </p:nvPicPr>
        <p:blipFill rotWithShape="1">
          <a:blip r:embed="rId3"/>
          <a:srcRect l="12755" r="29894" b="1"/>
          <a:stretch/>
        </p:blipFill>
        <p:spPr>
          <a:xfrm>
            <a:off x="4131398" y="396576"/>
            <a:ext cx="1844360" cy="2146599"/>
          </a:xfrm>
          <a:prstGeom prst="rect">
            <a:avLst/>
          </a:prstGeom>
        </p:spPr>
      </p:pic>
      <p:sp>
        <p:nvSpPr>
          <p:cNvPr id="20" name="Content Placeholder 19">
            <a:extLst>
              <a:ext uri="{FF2B5EF4-FFF2-40B4-BE49-F238E27FC236}">
                <a16:creationId xmlns:a16="http://schemas.microsoft.com/office/drawing/2014/main" id="{9336F402-866B-469A-AF29-E8A887DBA1D3}"/>
              </a:ext>
            </a:extLst>
          </p:cNvPr>
          <p:cNvSpPr>
            <a:spLocks noGrp="1"/>
          </p:cNvSpPr>
          <p:nvPr>
            <p:ph idx="1"/>
          </p:nvPr>
        </p:nvSpPr>
        <p:spPr>
          <a:xfrm>
            <a:off x="6579451" y="1870365"/>
            <a:ext cx="5612550" cy="4757244"/>
          </a:xfrm>
        </p:spPr>
        <p:txBody>
          <a:bodyPr>
            <a:normAutofit lnSpcReduction="10000"/>
          </a:bodyPr>
          <a:lstStyle/>
          <a:p>
            <a:r>
              <a:rPr lang="en-US" sz="1700" dirty="0"/>
              <a:t>Project Drawdown</a:t>
            </a:r>
          </a:p>
          <a:p>
            <a:pPr lvl="1"/>
            <a:r>
              <a:rPr lang="en-US" sz="1700" dirty="0"/>
              <a:t>“Some initiatives, designed primarily to ensure rights and foster equality, also have cascading benefits to climate change. They include access to high-quality, voluntary reproductive healthcare and to high-quality, inclusive education, which are fundamental human rights and cornerstones of gender equality.”</a:t>
            </a:r>
          </a:p>
          <a:p>
            <a:r>
              <a:rPr lang="en-US" sz="1700" dirty="0"/>
              <a:t>Women’s Earth Alliance</a:t>
            </a:r>
          </a:p>
          <a:p>
            <a:pPr lvl="1"/>
            <a:r>
              <a:rPr lang="en-US" sz="1500" dirty="0"/>
              <a:t>Women produce more food but own less land. They spend 200 million hours per day collecting water, losing access to education and enduring violence. Women carry more of the pesticides and pass them on to fetuses. Areas with more environmental destruction also have higher circumstances of violence against women.</a:t>
            </a:r>
          </a:p>
          <a:p>
            <a:pPr lvl="1"/>
            <a:r>
              <a:rPr lang="en-US" sz="1500" dirty="0"/>
              <a:t>“</a:t>
            </a:r>
            <a:r>
              <a:rPr lang="en-US" dirty="0"/>
              <a:t>When Women Thrive, The Earth Thrives.”</a:t>
            </a:r>
          </a:p>
          <a:p>
            <a:pPr marL="274320" lvl="1" indent="0">
              <a:buNone/>
            </a:pPr>
            <a:br>
              <a:rPr lang="en-US" sz="1500" dirty="0"/>
            </a:br>
            <a:endParaRPr lang="en-US" sz="1500" dirty="0"/>
          </a:p>
        </p:txBody>
      </p:sp>
      <p:pic>
        <p:nvPicPr>
          <p:cNvPr id="16" name="Picture 15" descr="Close-up unopened pill packets">
            <a:extLst>
              <a:ext uri="{FF2B5EF4-FFF2-40B4-BE49-F238E27FC236}">
                <a16:creationId xmlns:a16="http://schemas.microsoft.com/office/drawing/2014/main" id="{822F171A-E5E9-D049-BBCA-65CACB9B6FC6}"/>
              </a:ext>
            </a:extLst>
          </p:cNvPr>
          <p:cNvPicPr>
            <a:picLocks noChangeAspect="1"/>
          </p:cNvPicPr>
          <p:nvPr/>
        </p:nvPicPr>
        <p:blipFill rotWithShape="1">
          <a:blip r:embed="rId4"/>
          <a:srcRect l="19537" r="11201" b="1"/>
          <a:stretch/>
        </p:blipFill>
        <p:spPr>
          <a:xfrm>
            <a:off x="837916" y="4332514"/>
            <a:ext cx="2115084" cy="2007816"/>
          </a:xfrm>
          <a:prstGeom prst="rect">
            <a:avLst/>
          </a:prstGeom>
        </p:spPr>
      </p:pic>
      <p:sp>
        <p:nvSpPr>
          <p:cNvPr id="45" name="Rectangle 44">
            <a:extLst>
              <a:ext uri="{FF2B5EF4-FFF2-40B4-BE49-F238E27FC236}">
                <a16:creationId xmlns:a16="http://schemas.microsoft.com/office/drawing/2014/main" id="{06D4E8B1-8402-470B-87EA-ED120C96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2201"/>
            <a:ext cx="3324388" cy="2475408"/>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84C35A0-C86A-4F20-A8E1-ACBAEF5D8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871984"/>
            <a:ext cx="2722671" cy="37556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Diagram&#10;&#10;Description automatically generated">
            <a:extLst>
              <a:ext uri="{FF2B5EF4-FFF2-40B4-BE49-F238E27FC236}">
                <a16:creationId xmlns:a16="http://schemas.microsoft.com/office/drawing/2014/main" id="{D1022595-E9A5-3F44-B838-7924550A8D53}"/>
              </a:ext>
            </a:extLst>
          </p:cNvPr>
          <p:cNvPicPr>
            <a:picLocks noChangeAspect="1"/>
          </p:cNvPicPr>
          <p:nvPr/>
        </p:nvPicPr>
        <p:blipFill rotWithShape="1">
          <a:blip r:embed="rId5"/>
          <a:srcRect l="8077" r="-2" b="-2"/>
          <a:stretch/>
        </p:blipFill>
        <p:spPr>
          <a:xfrm>
            <a:off x="3639920" y="3383293"/>
            <a:ext cx="2857262" cy="2957037"/>
          </a:xfrm>
          <a:prstGeom prst="rect">
            <a:avLst/>
          </a:prstGeom>
        </p:spPr>
      </p:pic>
    </p:spTree>
    <p:extLst>
      <p:ext uri="{BB962C8B-B14F-4D97-AF65-F5344CB8AC3E}">
        <p14:creationId xmlns:p14="http://schemas.microsoft.com/office/powerpoint/2010/main" val="264706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A9D8E08-09FC-E645-9D5C-742778DD843E}"/>
              </a:ext>
            </a:extLst>
          </p:cNvPr>
          <p:cNvSpPr>
            <a:spLocks noGrp="1"/>
          </p:cNvSpPr>
          <p:nvPr>
            <p:ph type="title"/>
          </p:nvPr>
        </p:nvSpPr>
        <p:spPr>
          <a:xfrm>
            <a:off x="1260205" y="1887795"/>
            <a:ext cx="9673306" cy="2733106"/>
          </a:xfrm>
        </p:spPr>
        <p:txBody>
          <a:bodyPr vert="horz" lIns="91440" tIns="45720" rIns="91440" bIns="45720" rtlCol="0" anchor="ctr">
            <a:normAutofit/>
          </a:bodyPr>
          <a:lstStyle/>
          <a:p>
            <a:r>
              <a:rPr lang="en-US" sz="2300" dirty="0"/>
              <a:t>“Women and girls make up more than half the world’s population — and they are on the frontlines — often more deeply impacted than men and boys by poverty, climate change, food insecurity, lack of healthcare, and global economic crises. Their contributions and leadership are central to finding a solution.”</a:t>
            </a:r>
            <a:br>
              <a:rPr lang="en-US" sz="2300" dirty="0"/>
            </a:br>
            <a:r>
              <a:rPr lang="en-US" sz="2300" dirty="0"/>
              <a:t>— UN Women</a:t>
            </a:r>
          </a:p>
        </p:txBody>
      </p:sp>
      <p:sp>
        <p:nvSpPr>
          <p:cNvPr id="3" name="Text Placeholder 2">
            <a:extLst>
              <a:ext uri="{FF2B5EF4-FFF2-40B4-BE49-F238E27FC236}">
                <a16:creationId xmlns:a16="http://schemas.microsoft.com/office/drawing/2014/main" id="{3478ACC6-CE34-3F40-A15D-80DC5F664964}"/>
              </a:ext>
            </a:extLst>
          </p:cNvPr>
          <p:cNvSpPr>
            <a:spLocks noGrp="1"/>
          </p:cNvSpPr>
          <p:nvPr>
            <p:ph type="body" idx="1"/>
          </p:nvPr>
        </p:nvSpPr>
        <p:spPr>
          <a:xfrm>
            <a:off x="1260204" y="4718994"/>
            <a:ext cx="9673306" cy="913322"/>
          </a:xfrm>
        </p:spPr>
        <p:txBody>
          <a:bodyPr vert="horz" lIns="91440" tIns="45720" rIns="91440" bIns="45720" rtlCol="0">
            <a:normAutofit/>
          </a:bodyPr>
          <a:lstStyle/>
          <a:p>
            <a:pPr>
              <a:spcBef>
                <a:spcPts val="0"/>
              </a:spcBef>
            </a:pPr>
            <a:r>
              <a:rPr lang="en-US" sz="2000" spc="80" dirty="0"/>
              <a:t>From the WEA website</a:t>
            </a:r>
          </a:p>
        </p:txBody>
      </p:sp>
      <p:sp>
        <p:nvSpPr>
          <p:cNvPr id="29" name="Rectangle 28">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82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4656C78-6964-1849-A03D-260EAA98C2BF}"/>
              </a:ext>
            </a:extLst>
          </p:cNvPr>
          <p:cNvSpPr>
            <a:spLocks noGrp="1"/>
          </p:cNvSpPr>
          <p:nvPr>
            <p:ph type="title"/>
          </p:nvPr>
        </p:nvSpPr>
        <p:spPr>
          <a:xfrm>
            <a:off x="7532835" y="1420706"/>
            <a:ext cx="3466540" cy="4016587"/>
          </a:xfrm>
        </p:spPr>
        <p:txBody>
          <a:bodyPr>
            <a:normAutofit/>
          </a:bodyPr>
          <a:lstStyle/>
          <a:p>
            <a:r>
              <a:rPr lang="en-US" sz="3600"/>
              <a:t>Solutions</a:t>
            </a:r>
          </a:p>
        </p:txBody>
      </p:sp>
      <p:sp>
        <p:nvSpPr>
          <p:cNvPr id="3" name="Content Placeholder 2">
            <a:extLst>
              <a:ext uri="{FF2B5EF4-FFF2-40B4-BE49-F238E27FC236}">
                <a16:creationId xmlns:a16="http://schemas.microsoft.com/office/drawing/2014/main" id="{4DE73027-8ACF-794F-9C11-AF436DF5B58E}"/>
              </a:ext>
            </a:extLst>
          </p:cNvPr>
          <p:cNvSpPr>
            <a:spLocks noGrp="1"/>
          </p:cNvSpPr>
          <p:nvPr>
            <p:ph idx="1"/>
          </p:nvPr>
        </p:nvSpPr>
        <p:spPr>
          <a:xfrm>
            <a:off x="1440519" y="1420706"/>
            <a:ext cx="5514758" cy="4016587"/>
          </a:xfrm>
        </p:spPr>
        <p:txBody>
          <a:bodyPr anchor="ctr">
            <a:normAutofit/>
          </a:bodyPr>
          <a:lstStyle/>
          <a:p>
            <a:r>
              <a:rPr lang="en-US" dirty="0">
                <a:solidFill>
                  <a:schemeClr val="tx1">
                    <a:lumMod val="75000"/>
                    <a:lumOff val="25000"/>
                  </a:schemeClr>
                </a:solidFill>
              </a:rPr>
              <a:t>Equitable  and gender responsive climate finance solutions</a:t>
            </a:r>
          </a:p>
          <a:p>
            <a:r>
              <a:rPr lang="en-US" dirty="0">
                <a:solidFill>
                  <a:schemeClr val="tx1">
                    <a:lumMod val="75000"/>
                    <a:lumOff val="25000"/>
                  </a:schemeClr>
                </a:solidFill>
              </a:rPr>
              <a:t>Provide social/gender experts in plans, not just technical experts</a:t>
            </a:r>
          </a:p>
          <a:p>
            <a:r>
              <a:rPr lang="en-US" dirty="0">
                <a:solidFill>
                  <a:schemeClr val="tx1">
                    <a:lumMod val="75000"/>
                    <a:lumOff val="25000"/>
                  </a:schemeClr>
                </a:solidFill>
              </a:rPr>
              <a:t>Allow more women in climate funds, government, and other legislative bodies</a:t>
            </a:r>
          </a:p>
          <a:p>
            <a:r>
              <a:rPr lang="en-US" dirty="0">
                <a:solidFill>
                  <a:schemeClr val="tx1">
                    <a:lumMod val="75000"/>
                    <a:lumOff val="25000"/>
                  </a:schemeClr>
                </a:solidFill>
              </a:rPr>
              <a:t>Make funds directly available to women and women’s advocacy groups</a:t>
            </a:r>
          </a:p>
          <a:p>
            <a:r>
              <a:rPr lang="en-US" dirty="0">
                <a:solidFill>
                  <a:schemeClr val="tx1">
                    <a:lumMod val="75000"/>
                    <a:lumOff val="25000"/>
                  </a:schemeClr>
                </a:solidFill>
              </a:rPr>
              <a:t>Include women on the ground in climate projects</a:t>
            </a:r>
          </a:p>
          <a:p>
            <a:pPr lvl="1"/>
            <a:r>
              <a:rPr lang="en-US" dirty="0">
                <a:solidFill>
                  <a:schemeClr val="tx1">
                    <a:lumMod val="75000"/>
                    <a:lumOff val="25000"/>
                  </a:schemeClr>
                </a:solidFill>
              </a:rPr>
              <a:t>Consultation &amp; implementation</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957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896D-8650-7740-871B-471B47B4D8A2}"/>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EAC56B5C-F103-FC4C-9C66-71BDE5D14B2F}"/>
              </a:ext>
            </a:extLst>
          </p:cNvPr>
          <p:cNvSpPr>
            <a:spLocks noGrp="1"/>
          </p:cNvSpPr>
          <p:nvPr>
            <p:ph idx="1"/>
          </p:nvPr>
        </p:nvSpPr>
        <p:spPr/>
        <p:txBody>
          <a:bodyPr/>
          <a:lstStyle/>
          <a:p>
            <a:r>
              <a:rPr lang="en-US" dirty="0">
                <a:hlinkClick r:id="rId2"/>
              </a:rPr>
              <a:t>https://womensearthalliance.org/</a:t>
            </a:r>
            <a:endParaRPr lang="en-US" dirty="0"/>
          </a:p>
          <a:p>
            <a:r>
              <a:rPr lang="en-US" dirty="0">
                <a:hlinkClick r:id="rId3"/>
              </a:rPr>
              <a:t>https://www.drawdown.org/sectors/health-and-education</a:t>
            </a:r>
            <a:endParaRPr lang="en-US" dirty="0"/>
          </a:p>
          <a:p>
            <a:r>
              <a:rPr lang="en-US" dirty="0">
                <a:hlinkClick r:id="rId4"/>
              </a:rPr>
              <a:t>https://unfccc.int/files/meetings/lima_dec_2014/decisions/application/pdf/auv_cop20_gender.pdf</a:t>
            </a:r>
            <a:endParaRPr lang="en-US" dirty="0"/>
          </a:p>
          <a:p>
            <a:r>
              <a:rPr lang="en-US" dirty="0">
                <a:hlinkClick r:id="rId5"/>
              </a:rPr>
              <a:t>https://www.boell.de/en/2019/06/05/who-we-are-and-what-we-want?dimension1=startseite</a:t>
            </a:r>
            <a:endParaRPr lang="en-US" dirty="0"/>
          </a:p>
          <a:p>
            <a:r>
              <a:rPr lang="en-US" dirty="0">
                <a:hlinkClick r:id="rId6"/>
              </a:rPr>
              <a:t>https://unfccc.int/sites/default/files/resource/cp2019_L03E.pdf</a:t>
            </a:r>
            <a:endParaRPr lang="en-US" dirty="0"/>
          </a:p>
          <a:p>
            <a:r>
              <a:rPr lang="en-US" dirty="0">
                <a:hlinkClick r:id="rId7"/>
              </a:rPr>
              <a:t>https://unfccc.int/topics/gender/the-big-picture/introduction-to-gender-and-climate-change/the-gender-action-plan-1</a:t>
            </a:r>
            <a:endParaRPr lang="en-US" dirty="0"/>
          </a:p>
          <a:p>
            <a:r>
              <a:rPr lang="en-US" dirty="0">
                <a:hlinkClick r:id="rId8"/>
              </a:rPr>
              <a:t>https://unfccc.int/gender</a:t>
            </a:r>
            <a:r>
              <a:rPr lang="en-US" dirty="0"/>
              <a:t> </a:t>
            </a:r>
          </a:p>
        </p:txBody>
      </p:sp>
    </p:spTree>
    <p:extLst>
      <p:ext uri="{BB962C8B-B14F-4D97-AF65-F5344CB8AC3E}">
        <p14:creationId xmlns:p14="http://schemas.microsoft.com/office/powerpoint/2010/main" val="186797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E338-4DDB-C548-900F-D5C3AD09A384}"/>
              </a:ext>
            </a:extLst>
          </p:cNvPr>
          <p:cNvSpPr>
            <a:spLocks noGrp="1"/>
          </p:cNvSpPr>
          <p:nvPr>
            <p:ph type="title"/>
          </p:nvPr>
        </p:nvSpPr>
        <p:spPr/>
        <p:txBody>
          <a:bodyPr>
            <a:normAutofit/>
          </a:bodyPr>
          <a:lstStyle/>
          <a:p>
            <a:r>
              <a:rPr lang="en-US"/>
              <a:t>Overview!</a:t>
            </a:r>
            <a:endParaRPr lang="en-US" dirty="0"/>
          </a:p>
        </p:txBody>
      </p:sp>
      <p:sp>
        <p:nvSpPr>
          <p:cNvPr id="3" name="Content Placeholder 2">
            <a:extLst>
              <a:ext uri="{FF2B5EF4-FFF2-40B4-BE49-F238E27FC236}">
                <a16:creationId xmlns:a16="http://schemas.microsoft.com/office/drawing/2014/main" id="{E59AACF7-AFC5-384E-B200-F02C440E3BD2}"/>
              </a:ext>
            </a:extLst>
          </p:cNvPr>
          <p:cNvSpPr>
            <a:spLocks noGrp="1"/>
          </p:cNvSpPr>
          <p:nvPr>
            <p:ph idx="1"/>
          </p:nvPr>
        </p:nvSpPr>
        <p:spPr>
          <a:xfrm>
            <a:off x="4637165" y="2103120"/>
            <a:ext cx="6488035" cy="3931920"/>
          </a:xfrm>
        </p:spPr>
        <p:txBody>
          <a:bodyPr>
            <a:normAutofit/>
          </a:bodyPr>
          <a:lstStyle/>
          <a:p>
            <a:pPr marL="0" indent="0">
              <a:buNone/>
            </a:pPr>
            <a:endParaRPr lang="en-US"/>
          </a:p>
          <a:p>
            <a:r>
              <a:rPr lang="en-US"/>
              <a:t>Cultural norms as well as policies impact gender equality</a:t>
            </a:r>
          </a:p>
          <a:p>
            <a:r>
              <a:rPr lang="en-US"/>
              <a:t>Increasing gender equality is crucial to improving climate change and promoting progressive goals for the environment.</a:t>
            </a:r>
          </a:p>
          <a:p>
            <a:r>
              <a:rPr lang="en-US"/>
              <a:t>This is really important!!</a:t>
            </a:r>
          </a:p>
          <a:p>
            <a:pPr lvl="1"/>
            <a:r>
              <a:rPr lang="en-US"/>
              <a:t>”No country (or planet) can truly flourish if it stifles the potential of its women and deprives itself of the contributions of (roughly) half of its citizens.” –Michelle Obama</a:t>
            </a:r>
          </a:p>
          <a:p>
            <a:pPr lvl="1"/>
            <a:endParaRPr lang="en-US"/>
          </a:p>
          <a:p>
            <a:pPr marL="274320" lvl="1" indent="0">
              <a:buNone/>
            </a:pPr>
            <a:endParaRPr lang="en-US" dirty="0"/>
          </a:p>
        </p:txBody>
      </p:sp>
      <p:pic>
        <p:nvPicPr>
          <p:cNvPr id="5" name="Picture 4" descr="Earth floating in space">
            <a:extLst>
              <a:ext uri="{FF2B5EF4-FFF2-40B4-BE49-F238E27FC236}">
                <a16:creationId xmlns:a16="http://schemas.microsoft.com/office/drawing/2014/main" id="{4C4E921A-1D3F-DF48-A36B-329C6B6DCF42}"/>
              </a:ext>
            </a:extLst>
          </p:cNvPr>
          <p:cNvPicPr>
            <a:picLocks noChangeAspect="1"/>
          </p:cNvPicPr>
          <p:nvPr/>
        </p:nvPicPr>
        <p:blipFill rotWithShape="1">
          <a:blip r:embed="rId2"/>
          <a:srcRect l="33161" r="16963"/>
          <a:stretch/>
        </p:blipFill>
        <p:spPr>
          <a:xfrm>
            <a:off x="1154352" y="2161487"/>
            <a:ext cx="3019646" cy="3632643"/>
          </a:xfrm>
          <a:prstGeom prst="rect">
            <a:avLst/>
          </a:prstGeom>
        </p:spPr>
      </p:pic>
    </p:spTree>
    <p:extLst>
      <p:ext uri="{BB962C8B-B14F-4D97-AF65-F5344CB8AC3E}">
        <p14:creationId xmlns:p14="http://schemas.microsoft.com/office/powerpoint/2010/main" val="124596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5" name="Picture 4" descr="Working with tablet computers in a classroom">
            <a:extLst>
              <a:ext uri="{FF2B5EF4-FFF2-40B4-BE49-F238E27FC236}">
                <a16:creationId xmlns:a16="http://schemas.microsoft.com/office/drawing/2014/main" id="{65C48542-4CCE-B74C-9904-E804D2E2C917}"/>
              </a:ext>
            </a:extLst>
          </p:cNvPr>
          <p:cNvPicPr>
            <a:picLocks noChangeAspect="1"/>
          </p:cNvPicPr>
          <p:nvPr/>
        </p:nvPicPr>
        <p:blipFill rotWithShape="1">
          <a:blip r:embed="rId2">
            <a:alphaModFix amt="35000"/>
          </a:blip>
          <a:srcRect t="14794" b="936"/>
          <a:stretch/>
        </p:blipFill>
        <p:spPr>
          <a:xfrm>
            <a:off x="20" y="10"/>
            <a:ext cx="12191980" cy="6857989"/>
          </a:xfrm>
          <a:prstGeom prst="rect">
            <a:avLst/>
          </a:prstGeom>
        </p:spPr>
      </p:pic>
      <p:sp>
        <p:nvSpPr>
          <p:cNvPr id="2" name="Title 1">
            <a:extLst>
              <a:ext uri="{FF2B5EF4-FFF2-40B4-BE49-F238E27FC236}">
                <a16:creationId xmlns:a16="http://schemas.microsoft.com/office/drawing/2014/main" id="{84A7F529-AAA7-C54B-9F4A-E8AF02B32E31}"/>
              </a:ext>
            </a:extLst>
          </p:cNvPr>
          <p:cNvSpPr>
            <a:spLocks noGrp="1"/>
          </p:cNvSpPr>
          <p:nvPr>
            <p:ph type="title"/>
          </p:nvPr>
        </p:nvSpPr>
        <p:spPr/>
        <p:txBody>
          <a:bodyPr>
            <a:normAutofit/>
          </a:bodyPr>
          <a:lstStyle/>
          <a:p>
            <a:r>
              <a:rPr lang="en-US" dirty="0"/>
              <a:t>Why I care</a:t>
            </a:r>
          </a:p>
        </p:txBody>
      </p:sp>
      <p:sp>
        <p:nvSpPr>
          <p:cNvPr id="3" name="Content Placeholder 2">
            <a:extLst>
              <a:ext uri="{FF2B5EF4-FFF2-40B4-BE49-F238E27FC236}">
                <a16:creationId xmlns:a16="http://schemas.microsoft.com/office/drawing/2014/main" id="{B9BE98BD-2B7D-5248-8656-35D233382478}"/>
              </a:ext>
            </a:extLst>
          </p:cNvPr>
          <p:cNvSpPr>
            <a:spLocks noGrp="1"/>
          </p:cNvSpPr>
          <p:nvPr>
            <p:ph idx="1"/>
          </p:nvPr>
        </p:nvSpPr>
        <p:spPr/>
        <p:txBody>
          <a:bodyPr>
            <a:normAutofit/>
          </a:bodyPr>
          <a:lstStyle/>
          <a:p>
            <a:r>
              <a:rPr lang="en-US" dirty="0"/>
              <a:t>Teach gender equality workshops in Malawi every other summer</a:t>
            </a:r>
          </a:p>
          <a:p>
            <a:r>
              <a:rPr lang="en-US" dirty="0"/>
              <a:t>Blogs:</a:t>
            </a:r>
          </a:p>
          <a:p>
            <a:pPr lvl="1"/>
            <a:r>
              <a:rPr lang="en-US" dirty="0">
                <a:hlinkClick r:id="rId3"/>
              </a:rPr>
              <a:t>https://borgenproject.org/gender-inequality-in-malawi/</a:t>
            </a:r>
            <a:endParaRPr lang="en-US" dirty="0"/>
          </a:p>
          <a:p>
            <a:endParaRPr lang="en-US" dirty="0"/>
          </a:p>
          <a:p>
            <a:pPr lvl="1"/>
            <a:r>
              <a:rPr lang="en-US" dirty="0">
                <a:hlinkClick r:id="rId4"/>
              </a:rPr>
              <a:t>https://borgenproject.org/girls-education-in-malawi-an-overlooked-solution-to-poverty/</a:t>
            </a:r>
            <a:r>
              <a:rPr lang="en-US" dirty="0"/>
              <a:t> </a:t>
            </a:r>
          </a:p>
          <a:p>
            <a:pPr marL="274320" lvl="1" indent="0">
              <a:buNone/>
            </a:pPr>
            <a:endParaRPr lang="en-US" dirty="0"/>
          </a:p>
          <a:p>
            <a:pPr marL="274320" lvl="1" indent="0">
              <a:buNone/>
            </a:pPr>
            <a:r>
              <a:rPr lang="en-US" dirty="0"/>
              <a:t>Really passionate about feminism and the environment and I like seeing how they overlap</a:t>
            </a:r>
          </a:p>
          <a:p>
            <a:pPr marL="274320" lvl="1" indent="0">
              <a:buNone/>
            </a:pPr>
            <a:r>
              <a:rPr lang="en-US" dirty="0"/>
              <a:t>Two birds, one stone.</a:t>
            </a:r>
          </a:p>
          <a:p>
            <a:pPr lvl="1"/>
            <a:endParaRPr lang="en-US" dirty="0"/>
          </a:p>
        </p:txBody>
      </p:sp>
    </p:spTree>
    <p:extLst>
      <p:ext uri="{BB962C8B-B14F-4D97-AF65-F5344CB8AC3E}">
        <p14:creationId xmlns:p14="http://schemas.microsoft.com/office/powerpoint/2010/main" val="77777923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2699-F5B0-7C4A-86EB-8399DF294F1B}"/>
              </a:ext>
            </a:extLst>
          </p:cNvPr>
          <p:cNvSpPr>
            <a:spLocks noGrp="1"/>
          </p:cNvSpPr>
          <p:nvPr>
            <p:ph type="title"/>
          </p:nvPr>
        </p:nvSpPr>
        <p:spPr>
          <a:xfrm>
            <a:off x="-638280" y="930527"/>
            <a:ext cx="13468559" cy="4763691"/>
          </a:xfrm>
        </p:spPr>
        <p:txBody>
          <a:bodyPr/>
          <a:lstStyle/>
          <a:p>
            <a:r>
              <a:rPr lang="en-US" dirty="0">
                <a:solidFill>
                  <a:schemeClr val="tx1">
                    <a:lumMod val="75000"/>
                    <a:lumOff val="25000"/>
                  </a:schemeClr>
                </a:solidFill>
              </a:rPr>
              <a:t>Formal Policies/</a:t>
            </a:r>
            <a:br>
              <a:rPr lang="en-US" dirty="0">
                <a:solidFill>
                  <a:schemeClr val="tx1">
                    <a:lumMod val="75000"/>
                    <a:lumOff val="25000"/>
                  </a:schemeClr>
                </a:solidFill>
              </a:rPr>
            </a:br>
            <a:r>
              <a:rPr lang="en-US" dirty="0">
                <a:solidFill>
                  <a:schemeClr val="tx1">
                    <a:lumMod val="75000"/>
                    <a:lumOff val="25000"/>
                  </a:schemeClr>
                </a:solidFill>
              </a:rPr>
              <a:t>Organizational </a:t>
            </a:r>
            <a:br>
              <a:rPr lang="en-US" dirty="0">
                <a:solidFill>
                  <a:schemeClr val="tx1">
                    <a:lumMod val="75000"/>
                    <a:lumOff val="25000"/>
                  </a:schemeClr>
                </a:solidFill>
              </a:rPr>
            </a:br>
            <a:r>
              <a:rPr lang="en-US" dirty="0">
                <a:solidFill>
                  <a:schemeClr val="tx1">
                    <a:lumMod val="75000"/>
                    <a:lumOff val="25000"/>
                  </a:schemeClr>
                </a:solidFill>
              </a:rPr>
              <a:t>Changes</a:t>
            </a:r>
            <a:endParaRPr lang="en-US" dirty="0"/>
          </a:p>
        </p:txBody>
      </p:sp>
      <p:sp>
        <p:nvSpPr>
          <p:cNvPr id="3" name="Text Placeholder 2">
            <a:extLst>
              <a:ext uri="{FF2B5EF4-FFF2-40B4-BE49-F238E27FC236}">
                <a16:creationId xmlns:a16="http://schemas.microsoft.com/office/drawing/2014/main" id="{395A50B7-53A6-9242-A051-144F6D039C2A}"/>
              </a:ext>
            </a:extLst>
          </p:cNvPr>
          <p:cNvSpPr>
            <a:spLocks noGrp="1"/>
          </p:cNvSpPr>
          <p:nvPr>
            <p:ph type="body" idx="1"/>
          </p:nvPr>
        </p:nvSpPr>
        <p:spPr/>
        <p:txBody>
          <a:bodyPr/>
          <a:lstStyle/>
          <a:p>
            <a:r>
              <a:rPr lang="en-US" dirty="0"/>
              <a:t>Specific lass/mandates</a:t>
            </a:r>
          </a:p>
        </p:txBody>
      </p:sp>
    </p:spTree>
    <p:extLst>
      <p:ext uri="{BB962C8B-B14F-4D97-AF65-F5344CB8AC3E}">
        <p14:creationId xmlns:p14="http://schemas.microsoft.com/office/powerpoint/2010/main" val="445294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4EB4-21D6-5D4A-9A82-B29EB912E9BF}"/>
              </a:ext>
            </a:extLst>
          </p:cNvPr>
          <p:cNvSpPr>
            <a:spLocks noGrp="1"/>
          </p:cNvSpPr>
          <p:nvPr>
            <p:ph type="title"/>
          </p:nvPr>
        </p:nvSpPr>
        <p:spPr>
          <a:xfrm>
            <a:off x="158473" y="264340"/>
            <a:ext cx="13155745" cy="1517035"/>
          </a:xfrm>
        </p:spPr>
        <p:txBody>
          <a:bodyPr>
            <a:normAutofit/>
          </a:bodyPr>
          <a:lstStyle/>
          <a:p>
            <a:r>
              <a:rPr lang="en-US" dirty="0"/>
              <a:t>Heinrich </a:t>
            </a:r>
            <a:r>
              <a:rPr lang="en-US" dirty="0" err="1"/>
              <a:t>Böll</a:t>
            </a:r>
            <a:r>
              <a:rPr lang="en-US" dirty="0"/>
              <a:t> Stiftung</a:t>
            </a:r>
            <a:br>
              <a:rPr lang="en-US" dirty="0"/>
            </a:br>
            <a:endParaRPr lang="en-US" dirty="0">
              <a:solidFill>
                <a:schemeClr val="tx1">
                  <a:lumMod val="75000"/>
                  <a:lumOff val="25000"/>
                </a:schemeClr>
              </a:solidFill>
            </a:endParaRPr>
          </a:p>
        </p:txBody>
      </p:sp>
      <p:pic>
        <p:nvPicPr>
          <p:cNvPr id="5" name="Content Placeholder 4" descr="Illuminated San Francisco City Hall">
            <a:extLst>
              <a:ext uri="{FF2B5EF4-FFF2-40B4-BE49-F238E27FC236}">
                <a16:creationId xmlns:a16="http://schemas.microsoft.com/office/drawing/2014/main" id="{BDDF9BF3-F11C-DC49-AEDC-9E26E1891D0F}"/>
              </a:ext>
            </a:extLst>
          </p:cNvPr>
          <p:cNvPicPr>
            <a:picLocks noGrp="1" noChangeAspect="1"/>
          </p:cNvPicPr>
          <p:nvPr>
            <p:ph idx="1"/>
          </p:nvPr>
        </p:nvPicPr>
        <p:blipFill>
          <a:blip r:embed="rId2"/>
          <a:stretch>
            <a:fillRect/>
          </a:stretch>
        </p:blipFill>
        <p:spPr>
          <a:xfrm>
            <a:off x="477128" y="2113884"/>
            <a:ext cx="2960705" cy="2630231"/>
          </a:xfrm>
        </p:spPr>
      </p:pic>
      <p:sp>
        <p:nvSpPr>
          <p:cNvPr id="9" name="TextBox 8">
            <a:extLst>
              <a:ext uri="{FF2B5EF4-FFF2-40B4-BE49-F238E27FC236}">
                <a16:creationId xmlns:a16="http://schemas.microsoft.com/office/drawing/2014/main" id="{620F097F-0009-E34A-8941-693F1417686E}"/>
              </a:ext>
            </a:extLst>
          </p:cNvPr>
          <p:cNvSpPr txBox="1"/>
          <p:nvPr/>
        </p:nvSpPr>
        <p:spPr>
          <a:xfrm>
            <a:off x="2978727" y="1324175"/>
            <a:ext cx="8388325" cy="5493812"/>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dirty="0"/>
              <a:t>“The Heinrich </a:t>
            </a:r>
            <a:r>
              <a:rPr lang="en-US" dirty="0" err="1"/>
              <a:t>Böll</a:t>
            </a:r>
            <a:r>
              <a:rPr lang="en-US" dirty="0"/>
              <a:t> Foundation stands for green ideas and projects, is a reform policy workshop for the future and an international network. … Heinrich </a:t>
            </a:r>
            <a:r>
              <a:rPr lang="en-US" dirty="0" err="1"/>
              <a:t>Böll's</a:t>
            </a:r>
            <a:r>
              <a:rPr lang="en-US" dirty="0"/>
              <a:t> encouragement of civil society interference in politics is a model for the work of the foundation. Its primary task is political education in Germany and abroad to promote the democratic will, the socio-political commitment and international understanding. It is guided by the basic political values of ecology, democracy, solidarity, and nonviolence. She is particularly interested in the realization of a democratic immigration society as well as gender democracy as a relationship of the sexes that is free of dependence and domination.”</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168038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58A1-78AA-6E45-9BB2-8772D685D3CE}"/>
              </a:ext>
            </a:extLst>
          </p:cNvPr>
          <p:cNvSpPr>
            <a:spLocks noGrp="1"/>
          </p:cNvSpPr>
          <p:nvPr>
            <p:ph type="title"/>
          </p:nvPr>
        </p:nvSpPr>
        <p:spPr/>
        <p:txBody>
          <a:bodyPr/>
          <a:lstStyle/>
          <a:p>
            <a:r>
              <a:rPr lang="en-US" dirty="0"/>
              <a:t>Green Climate Fund</a:t>
            </a:r>
          </a:p>
        </p:txBody>
      </p:sp>
      <p:sp>
        <p:nvSpPr>
          <p:cNvPr id="3" name="Content Placeholder 2">
            <a:extLst>
              <a:ext uri="{FF2B5EF4-FFF2-40B4-BE49-F238E27FC236}">
                <a16:creationId xmlns:a16="http://schemas.microsoft.com/office/drawing/2014/main" id="{DC474142-FFCE-E84C-A957-2950469B8A36}"/>
              </a:ext>
            </a:extLst>
          </p:cNvPr>
          <p:cNvSpPr>
            <a:spLocks noGrp="1"/>
          </p:cNvSpPr>
          <p:nvPr>
            <p:ph idx="1"/>
          </p:nvPr>
        </p:nvSpPr>
        <p:spPr/>
        <p:txBody>
          <a:bodyPr/>
          <a:lstStyle/>
          <a:p>
            <a:r>
              <a:rPr lang="en-US" dirty="0"/>
              <a:t>Founded with a gender equality mandate</a:t>
            </a:r>
          </a:p>
          <a:p>
            <a:r>
              <a:rPr lang="en-US" dirty="0"/>
              <a:t>“The impacts of climate change affect women and men differently.”</a:t>
            </a:r>
          </a:p>
          <a:p>
            <a:pPr lvl="1"/>
            <a:r>
              <a:rPr lang="en-US" dirty="0"/>
              <a:t>Women have higher mortality rates from climate disasters</a:t>
            </a:r>
          </a:p>
          <a:p>
            <a:pPr lvl="1"/>
            <a:r>
              <a:rPr lang="en-US" dirty="0"/>
              <a:t>Domestic work becomes much more involved with the challenges/obstacles that climate change creates</a:t>
            </a:r>
          </a:p>
          <a:p>
            <a:pPr lvl="1"/>
            <a:r>
              <a:rPr lang="en-US" dirty="0"/>
              <a:t>Women rely on natural resources more</a:t>
            </a:r>
          </a:p>
          <a:p>
            <a:pPr lvl="2"/>
            <a:r>
              <a:rPr lang="en-US" dirty="0"/>
              <a:t>Idk why though</a:t>
            </a:r>
          </a:p>
          <a:p>
            <a:pPr lvl="2"/>
            <a:r>
              <a:rPr lang="en-US" dirty="0"/>
              <a:t>Land/biomass production is more necessary for women than men</a:t>
            </a:r>
          </a:p>
          <a:p>
            <a:pPr lvl="2"/>
            <a:r>
              <a:rPr lang="en-US" dirty="0"/>
              <a:t>Men tend to have more resources to recover from climate disasters</a:t>
            </a:r>
          </a:p>
          <a:p>
            <a:pPr lvl="1"/>
            <a:endParaRPr lang="en-US" dirty="0"/>
          </a:p>
          <a:p>
            <a:pPr lvl="1"/>
            <a:endParaRPr lang="en-US" dirty="0"/>
          </a:p>
          <a:p>
            <a:endParaRPr lang="en-US" dirty="0"/>
          </a:p>
        </p:txBody>
      </p:sp>
    </p:spTree>
    <p:extLst>
      <p:ext uri="{BB962C8B-B14F-4D97-AF65-F5344CB8AC3E}">
        <p14:creationId xmlns:p14="http://schemas.microsoft.com/office/powerpoint/2010/main" val="1318810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iagram&#10;&#10;Description automatically generated">
            <a:extLst>
              <a:ext uri="{FF2B5EF4-FFF2-40B4-BE49-F238E27FC236}">
                <a16:creationId xmlns:a16="http://schemas.microsoft.com/office/drawing/2014/main" id="{F671970B-7EF7-CA49-8682-0157C19DA28F}"/>
              </a:ext>
            </a:extLst>
          </p:cNvPr>
          <p:cNvPicPr>
            <a:picLocks noChangeAspect="1"/>
          </p:cNvPicPr>
          <p:nvPr/>
        </p:nvPicPr>
        <p:blipFill>
          <a:blip r:embed="rId2"/>
          <a:stretch>
            <a:fillRect/>
          </a:stretch>
        </p:blipFill>
        <p:spPr>
          <a:xfrm rot="5400000">
            <a:off x="4896727" y="1046128"/>
            <a:ext cx="6334461" cy="4628645"/>
          </a:xfrm>
          <a:prstGeom prst="rect">
            <a:avLst/>
          </a:prstGeom>
        </p:spPr>
      </p:pic>
      <p:sp>
        <p:nvSpPr>
          <p:cNvPr id="14" name="Rectangle 13">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9A1A30-B93E-B243-A181-04BB3D578386}"/>
              </a:ext>
            </a:extLst>
          </p:cNvPr>
          <p:cNvSpPr>
            <a:spLocks noGrp="1"/>
          </p:cNvSpPr>
          <p:nvPr>
            <p:ph type="title"/>
          </p:nvPr>
        </p:nvSpPr>
        <p:spPr>
          <a:xfrm>
            <a:off x="643433" y="643464"/>
            <a:ext cx="2888344" cy="1428737"/>
          </a:xfrm>
        </p:spPr>
        <p:txBody>
          <a:bodyPr>
            <a:normAutofit/>
          </a:bodyPr>
          <a:lstStyle/>
          <a:p>
            <a:r>
              <a:rPr lang="en-US" sz="3000">
                <a:solidFill>
                  <a:srgbClr val="FFFFFF"/>
                </a:solidFill>
              </a:rPr>
              <a:t>United Nations Gender Action Plan</a:t>
            </a:r>
          </a:p>
        </p:txBody>
      </p:sp>
      <p:sp>
        <p:nvSpPr>
          <p:cNvPr id="3" name="Content Placeholder 2">
            <a:extLst>
              <a:ext uri="{FF2B5EF4-FFF2-40B4-BE49-F238E27FC236}">
                <a16:creationId xmlns:a16="http://schemas.microsoft.com/office/drawing/2014/main" id="{E600ACB9-8AFC-814F-891A-04B7DB42C568}"/>
              </a:ext>
            </a:extLst>
          </p:cNvPr>
          <p:cNvSpPr>
            <a:spLocks noGrp="1"/>
          </p:cNvSpPr>
          <p:nvPr>
            <p:ph idx="1"/>
          </p:nvPr>
        </p:nvSpPr>
        <p:spPr>
          <a:xfrm>
            <a:off x="643337" y="2184036"/>
            <a:ext cx="2888439" cy="3869634"/>
          </a:xfrm>
        </p:spPr>
        <p:txBody>
          <a:bodyPr>
            <a:normAutofit/>
          </a:bodyPr>
          <a:lstStyle/>
          <a:p>
            <a:pPr marL="342900" indent="-342900">
              <a:buFont typeface="+mj-lt"/>
              <a:buAutoNum type="arabicPeriod"/>
            </a:pPr>
            <a:r>
              <a:rPr lang="en-US" sz="1600">
                <a:solidFill>
                  <a:srgbClr val="FFFFFF"/>
                </a:solidFill>
              </a:rPr>
              <a:t>Lima Work Programme</a:t>
            </a:r>
          </a:p>
          <a:p>
            <a:pPr lvl="1"/>
            <a:r>
              <a:rPr lang="en-US">
                <a:solidFill>
                  <a:srgbClr val="FFFFFF"/>
                </a:solidFill>
              </a:rPr>
              <a:t>“Acknowledging the progress made in advancing gender balance and gender equality within the context of climate change policies and in line with the individual country circumstances and gender-responsive climate policy”</a:t>
            </a:r>
          </a:p>
          <a:p>
            <a:pPr lvl="1"/>
            <a:endParaRPr lang="en-US">
              <a:solidFill>
                <a:srgbClr val="FFFFFF"/>
              </a:solidFill>
            </a:endParaRPr>
          </a:p>
        </p:txBody>
      </p:sp>
    </p:spTree>
    <p:extLst>
      <p:ext uri="{BB962C8B-B14F-4D97-AF65-F5344CB8AC3E}">
        <p14:creationId xmlns:p14="http://schemas.microsoft.com/office/powerpoint/2010/main" val="130704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2E2E2A1-62F4-DB49-AB53-160FEEB25592}"/>
              </a:ext>
            </a:extLst>
          </p:cNvPr>
          <p:cNvSpPr>
            <a:spLocks noGrp="1"/>
          </p:cNvSpPr>
          <p:nvPr>
            <p:ph type="title"/>
          </p:nvPr>
        </p:nvSpPr>
        <p:spPr>
          <a:xfrm>
            <a:off x="3844616" y="881210"/>
            <a:ext cx="7417925" cy="1517035"/>
          </a:xfrm>
        </p:spPr>
        <p:txBody>
          <a:bodyPr>
            <a:normAutofit/>
          </a:bodyPr>
          <a:lstStyle/>
          <a:p>
            <a:r>
              <a:rPr lang="en-US">
                <a:solidFill>
                  <a:schemeClr val="tx1">
                    <a:lumMod val="75000"/>
                    <a:lumOff val="25000"/>
                  </a:schemeClr>
                </a:solidFill>
              </a:rPr>
              <a:t>UN GAP (cont.)</a:t>
            </a:r>
          </a:p>
        </p:txBody>
      </p:sp>
      <p:sp>
        <p:nvSpPr>
          <p:cNvPr id="3" name="Content Placeholder 2">
            <a:extLst>
              <a:ext uri="{FF2B5EF4-FFF2-40B4-BE49-F238E27FC236}">
                <a16:creationId xmlns:a16="http://schemas.microsoft.com/office/drawing/2014/main" id="{44703EFC-4962-684C-9A0B-114D852A88B0}"/>
              </a:ext>
            </a:extLst>
          </p:cNvPr>
          <p:cNvSpPr>
            <a:spLocks noGrp="1"/>
          </p:cNvSpPr>
          <p:nvPr>
            <p:ph idx="1"/>
          </p:nvPr>
        </p:nvSpPr>
        <p:spPr>
          <a:xfrm>
            <a:off x="3844616" y="2626840"/>
            <a:ext cx="7245103" cy="3131777"/>
          </a:xfrm>
        </p:spPr>
        <p:txBody>
          <a:bodyPr>
            <a:normAutofit lnSpcReduction="10000"/>
          </a:bodyPr>
          <a:lstStyle/>
          <a:p>
            <a:pPr>
              <a:lnSpc>
                <a:spcPct val="90000"/>
              </a:lnSpc>
            </a:pPr>
            <a:r>
              <a:rPr lang="en-US" sz="1700" dirty="0">
                <a:solidFill>
                  <a:schemeClr val="tx1">
                    <a:lumMod val="75000"/>
                    <a:lumOff val="25000"/>
                  </a:schemeClr>
                </a:solidFill>
              </a:rPr>
              <a:t>“Recognizing with concern that climate change impacts on women and men can often differ owing to historical and current gender inequalities and multidimensional factors and can be more pronounced in developing countries and for local communities and indigenous peoples, Acknowledging that climate change is a common concern of humankind, Parties should, when taking action to address climate change, respect, promote and consider their respective obligations on human rights, the right to health, the rights of indigenous peoples, local communities, migrants, children, persons with disabilities and people in vulnerable situations and the right to development, as well as gender equality, empowerment of women and intergenerational equity” </a:t>
            </a:r>
          </a:p>
          <a:p>
            <a:pPr>
              <a:lnSpc>
                <a:spcPct val="90000"/>
              </a:lnSpc>
            </a:pPr>
            <a:r>
              <a:rPr lang="en-US" sz="1700" dirty="0">
                <a:solidFill>
                  <a:schemeClr val="tx1">
                    <a:lumMod val="75000"/>
                    <a:lumOff val="25000"/>
                  </a:schemeClr>
                </a:solidFill>
              </a:rPr>
              <a:t>Gender equality is one of the SDG</a:t>
            </a:r>
          </a:p>
        </p:txBody>
      </p:sp>
      <p:pic>
        <p:nvPicPr>
          <p:cNvPr id="5" name="Graphic 4" descr="Group of women">
            <a:extLst>
              <a:ext uri="{FF2B5EF4-FFF2-40B4-BE49-F238E27FC236}">
                <a16:creationId xmlns:a16="http://schemas.microsoft.com/office/drawing/2014/main" id="{9B90ED0B-4E50-CE45-BD9B-1B73634DA0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3" y="1963051"/>
            <a:ext cx="3264407" cy="3264407"/>
          </a:xfrm>
          <a:prstGeom prst="rect">
            <a:avLst/>
          </a:prstGeom>
        </p:spPr>
      </p:pic>
    </p:spTree>
    <p:extLst>
      <p:ext uri="{BB962C8B-B14F-4D97-AF65-F5344CB8AC3E}">
        <p14:creationId xmlns:p14="http://schemas.microsoft.com/office/powerpoint/2010/main" val="53234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C0A8-02E5-7745-8C29-E9C585E4D26F}"/>
              </a:ext>
            </a:extLst>
          </p:cNvPr>
          <p:cNvSpPr>
            <a:spLocks noGrp="1"/>
          </p:cNvSpPr>
          <p:nvPr>
            <p:ph type="title"/>
          </p:nvPr>
        </p:nvSpPr>
        <p:spPr/>
        <p:txBody>
          <a:bodyPr/>
          <a:lstStyle/>
          <a:p>
            <a:r>
              <a:rPr lang="en-US" dirty="0"/>
              <a:t>Informal policies</a:t>
            </a:r>
          </a:p>
        </p:txBody>
      </p:sp>
      <p:sp>
        <p:nvSpPr>
          <p:cNvPr id="3" name="Text Placeholder 2">
            <a:extLst>
              <a:ext uri="{FF2B5EF4-FFF2-40B4-BE49-F238E27FC236}">
                <a16:creationId xmlns:a16="http://schemas.microsoft.com/office/drawing/2014/main" id="{19480BDE-FE25-3646-B4FC-F251A5736C8C}"/>
              </a:ext>
            </a:extLst>
          </p:cNvPr>
          <p:cNvSpPr>
            <a:spLocks noGrp="1"/>
          </p:cNvSpPr>
          <p:nvPr>
            <p:ph type="body" idx="1"/>
          </p:nvPr>
        </p:nvSpPr>
        <p:spPr/>
        <p:txBody>
          <a:bodyPr/>
          <a:lstStyle/>
          <a:p>
            <a:r>
              <a:rPr lang="en-US" dirty="0"/>
              <a:t>Education, fertility, career, and more</a:t>
            </a:r>
          </a:p>
        </p:txBody>
      </p:sp>
    </p:spTree>
    <p:extLst>
      <p:ext uri="{BB962C8B-B14F-4D97-AF65-F5344CB8AC3E}">
        <p14:creationId xmlns:p14="http://schemas.microsoft.com/office/powerpoint/2010/main" val="4149675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24</TotalTime>
  <Words>959</Words>
  <Application>Microsoft Macintosh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Garamond</vt:lpstr>
      <vt:lpstr>Savon</vt:lpstr>
      <vt:lpstr>Gender (in)equality and climate justice</vt:lpstr>
      <vt:lpstr>Overview!</vt:lpstr>
      <vt:lpstr>Why I care</vt:lpstr>
      <vt:lpstr>Formal Policies/ Organizational  Changes</vt:lpstr>
      <vt:lpstr>Heinrich Böll Stiftung </vt:lpstr>
      <vt:lpstr>Green Climate Fund</vt:lpstr>
      <vt:lpstr>United Nations Gender Action Plan</vt:lpstr>
      <vt:lpstr>UN GAP (cont.)</vt:lpstr>
      <vt:lpstr>Informal policies</vt:lpstr>
      <vt:lpstr>Introduction</vt:lpstr>
      <vt:lpstr>Education and Fertility</vt:lpstr>
      <vt:lpstr>“Women and girls make up more than half the world’s population — and they are on the frontlines — often more deeply impacted than men and boys by poverty, climate change, food insecurity, lack of healthcare, and global economic crises. Their contributions and leadership are central to finding a solution.” — UN Women</vt:lpstr>
      <vt:lpstr>Solutions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(in)equality and climate justice</dc:title>
  <dc:creator>Anne Bennett</dc:creator>
  <cp:lastModifiedBy>Anne Bennett</cp:lastModifiedBy>
  <cp:revision>2</cp:revision>
  <dcterms:created xsi:type="dcterms:W3CDTF">2020-10-25T21:24:18Z</dcterms:created>
  <dcterms:modified xsi:type="dcterms:W3CDTF">2020-10-25T21:48:22Z</dcterms:modified>
</cp:coreProperties>
</file>